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6"/>
  </p:notesMasterIdLst>
  <p:sldIdLst>
    <p:sldId id="263" r:id="rId3"/>
    <p:sldId id="283" r:id="rId4"/>
    <p:sldId id="284" r:id="rId5"/>
    <p:sldId id="266" r:id="rId6"/>
    <p:sldId id="285" r:id="rId7"/>
    <p:sldId id="260" r:id="rId8"/>
    <p:sldId id="261" r:id="rId9"/>
    <p:sldId id="286" r:id="rId10"/>
    <p:sldId id="287" r:id="rId11"/>
    <p:sldId id="288" r:id="rId12"/>
    <p:sldId id="291" r:id="rId13"/>
    <p:sldId id="289" r:id="rId14"/>
    <p:sldId id="290" r:id="rId15"/>
    <p:sldId id="292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5" r:id="rId24"/>
    <p:sldId id="279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8" y="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AB914-D182-48FD-BDF5-2E87F3547D03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ADC87-E0DC-4C14-A04D-63BC62CFF4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9426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317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0E53CD8-2D55-46A9-A6CF-4C15A44848CF}" type="slidenum">
              <a:rPr lang="hu-HU" altLang="hu-HU">
                <a:solidFill>
                  <a:prstClr val="black"/>
                </a:solidFill>
              </a:rPr>
              <a:pPr/>
              <a:t>1</a:t>
            </a:fld>
            <a:endParaRPr lang="hu-HU" alt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58635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11903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13028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84402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74962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18946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02706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93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69207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65534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6069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1555E-AF02-4E63-982D-701049A74EAA}" type="datetimeFigureOut">
              <a:rPr lang="hu-HU" smtClean="0"/>
              <a:pPr/>
              <a:t>2013.12.05.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A693C-F991-4D89-ABD5-24B1B276CA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0538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ép 3" descr="koros0012_resiz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8662" y="1268760"/>
            <a:ext cx="7772400" cy="237772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bg1"/>
                </a:solidFill>
              </a:rPr>
              <a:t>A 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Körös-vidéki Tehetségsegítő Tanács mint mentor tehetségsegítő tanács,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mint mentor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052" name="Szövegdoboz 4"/>
          <p:cNvSpPr txBox="1">
            <a:spLocks noChangeArrowheads="1"/>
          </p:cNvSpPr>
          <p:nvPr/>
        </p:nvSpPr>
        <p:spPr bwMode="auto">
          <a:xfrm>
            <a:off x="1000125" y="5511800"/>
            <a:ext cx="6840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000" dirty="0" smtClean="0">
                <a:solidFill>
                  <a:srgbClr val="0070C0"/>
                </a:solidFill>
                <a:cs typeface="Arial" charset="0"/>
              </a:rPr>
              <a:t>Mentorok: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000" dirty="0" err="1" smtClean="0">
                <a:solidFill>
                  <a:srgbClr val="0070C0"/>
                </a:solidFill>
                <a:cs typeface="Arial" charset="0"/>
              </a:rPr>
              <a:t>Dégenhardtné</a:t>
            </a:r>
            <a:r>
              <a:rPr lang="hu-HU" altLang="hu-HU" sz="2000" dirty="0" smtClean="0">
                <a:solidFill>
                  <a:srgbClr val="0070C0"/>
                </a:solidFill>
                <a:cs typeface="Arial" charset="0"/>
              </a:rPr>
              <a:t> Szántó Ágota, Kőrösi Tibor</a:t>
            </a:r>
          </a:p>
        </p:txBody>
      </p:sp>
      <p:sp>
        <p:nvSpPr>
          <p:cNvPr id="2053" name="Szövegdoboz 5"/>
          <p:cNvSpPr txBox="1">
            <a:spLocks noChangeArrowheads="1"/>
          </p:cNvSpPr>
          <p:nvPr/>
        </p:nvSpPr>
        <p:spPr bwMode="auto">
          <a:xfrm>
            <a:off x="20301" y="4797152"/>
            <a:ext cx="914400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000" dirty="0" smtClean="0">
                <a:solidFill>
                  <a:prstClr val="white"/>
                </a:solidFill>
                <a:cs typeface="Arial" charset="0"/>
              </a:rPr>
              <a:t>Budapest, 2013. november 7.</a:t>
            </a:r>
          </a:p>
        </p:txBody>
      </p:sp>
      <p:pic>
        <p:nvPicPr>
          <p:cNvPr id="2054" name="Kép 6" descr="varju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5" y="6219825"/>
            <a:ext cx="9429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323867" y="400506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NTP-TSZH-M-MPA-12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  <a:p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2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2276872"/>
            <a:ext cx="8640959" cy="4392488"/>
          </a:xfrm>
        </p:spPr>
        <p:txBody>
          <a:bodyPr>
            <a:normAutofit lnSpcReduction="10000"/>
          </a:bodyPr>
          <a:lstStyle/>
          <a:p>
            <a:pPr lvl="0"/>
            <a:r>
              <a:rPr lang="hu-HU" sz="3200" dirty="0" smtClean="0"/>
              <a:t>Tehetséggondozó műhelyek </a:t>
            </a:r>
            <a:endParaRPr lang="hu-HU" sz="3200" dirty="0"/>
          </a:p>
          <a:p>
            <a:pPr lvl="1"/>
            <a:r>
              <a:rPr lang="hu-HU" sz="3000" dirty="0" smtClean="0"/>
              <a:t>keleti </a:t>
            </a:r>
            <a:r>
              <a:rPr lang="hu-HU" sz="3000" dirty="0"/>
              <a:t>határszélen, </a:t>
            </a:r>
            <a:endParaRPr lang="hu-HU" sz="3000" dirty="0" smtClean="0"/>
          </a:p>
          <a:p>
            <a:pPr lvl="1"/>
            <a:r>
              <a:rPr lang="hu-HU" sz="3000" dirty="0" smtClean="0"/>
              <a:t>Békéscsaba-Szarvas között</a:t>
            </a:r>
          </a:p>
          <a:p>
            <a:pPr lvl="0"/>
            <a:endParaRPr lang="hu-HU" sz="3200" dirty="0" smtClean="0"/>
          </a:p>
          <a:p>
            <a:pPr lvl="0"/>
            <a:r>
              <a:rPr lang="hu-HU" sz="3200" dirty="0" smtClean="0"/>
              <a:t>Konkrét </a:t>
            </a:r>
            <a:r>
              <a:rPr lang="hu-HU" sz="3200" dirty="0"/>
              <a:t>célcsoport:</a:t>
            </a:r>
          </a:p>
          <a:p>
            <a:pPr lvl="1"/>
            <a:r>
              <a:rPr lang="hu-HU" sz="3200" dirty="0"/>
              <a:t>köznevelési </a:t>
            </a:r>
            <a:r>
              <a:rPr lang="hu-HU" sz="3200" dirty="0" smtClean="0"/>
              <a:t>intézmények</a:t>
            </a:r>
          </a:p>
          <a:p>
            <a:pPr lvl="1"/>
            <a:r>
              <a:rPr lang="hu-HU" sz="3200" dirty="0" smtClean="0"/>
              <a:t>Sarkad</a:t>
            </a:r>
            <a:r>
              <a:rPr lang="hu-HU" sz="3200" dirty="0"/>
              <a:t>, Gyula, Battonya, </a:t>
            </a:r>
            <a:r>
              <a:rPr lang="hu-HU" sz="3200" dirty="0" smtClean="0"/>
              <a:t>Csabacsűd </a:t>
            </a:r>
            <a:r>
              <a:rPr lang="hu-HU" sz="3200" dirty="0"/>
              <a:t>településeken. </a:t>
            </a:r>
          </a:p>
          <a:p>
            <a:pPr marL="0" indent="0">
              <a:buNone/>
            </a:pPr>
            <a:endParaRPr lang="hu-HU" sz="32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mentori program </a:t>
            </a:r>
            <a:r>
              <a:rPr lang="hu-HU" b="1" dirty="0" smtClean="0"/>
              <a:t>célcsoportjai</a:t>
            </a:r>
            <a:br>
              <a:rPr lang="hu-HU" b="1" dirty="0" smtClean="0"/>
            </a:br>
            <a:r>
              <a:rPr lang="hu-HU" b="1" dirty="0" smtClean="0"/>
              <a:t>1.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3866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7" cy="4248472"/>
          </a:xfrm>
        </p:spPr>
        <p:txBody>
          <a:bodyPr>
            <a:normAutofit/>
          </a:bodyPr>
          <a:lstStyle/>
          <a:p>
            <a:pPr lvl="0"/>
            <a:r>
              <a:rPr lang="hu-HU" sz="3600" dirty="0" smtClean="0"/>
              <a:t>Megszűnt tehetségpontok újraélesztése </a:t>
            </a:r>
          </a:p>
          <a:p>
            <a:pPr lvl="1"/>
            <a:r>
              <a:rPr lang="hu-HU" sz="3200" dirty="0" smtClean="0"/>
              <a:t>Orosháza </a:t>
            </a:r>
          </a:p>
          <a:p>
            <a:pPr marL="301943" lvl="1" indent="0">
              <a:buNone/>
            </a:pPr>
            <a:endParaRPr lang="hu-HU" sz="3200" dirty="0" smtClean="0"/>
          </a:p>
          <a:p>
            <a:pPr lvl="0"/>
            <a:r>
              <a:rPr lang="hu-HU" sz="3600" dirty="0" smtClean="0"/>
              <a:t>Konkrét </a:t>
            </a:r>
            <a:r>
              <a:rPr lang="hu-HU" sz="3600" dirty="0"/>
              <a:t>célcsoport: </a:t>
            </a:r>
          </a:p>
          <a:p>
            <a:pPr lvl="1"/>
            <a:r>
              <a:rPr lang="hu-HU" sz="3600" dirty="0"/>
              <a:t>Orosháza volt </a:t>
            </a:r>
            <a:r>
              <a:rPr lang="hu-HU" sz="3600" dirty="0" smtClean="0"/>
              <a:t>tehetségpontjai</a:t>
            </a:r>
            <a:endParaRPr lang="hu-HU" sz="3600" dirty="0"/>
          </a:p>
          <a:p>
            <a:endParaRPr lang="hu-HU" sz="36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mentori program </a:t>
            </a:r>
            <a:r>
              <a:rPr lang="hu-HU" b="1" dirty="0" smtClean="0"/>
              <a:t>célcsoportjai</a:t>
            </a:r>
            <a:br>
              <a:rPr lang="hu-HU" b="1" dirty="0" smtClean="0"/>
            </a:br>
            <a:r>
              <a:rPr lang="hu-HU" b="1" dirty="0" smtClean="0"/>
              <a:t>2.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009531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2204864"/>
            <a:ext cx="8640959" cy="4392488"/>
          </a:xfrm>
        </p:spPr>
        <p:txBody>
          <a:bodyPr>
            <a:normAutofit/>
          </a:bodyPr>
          <a:lstStyle/>
          <a:p>
            <a:pPr lvl="0"/>
            <a:r>
              <a:rPr lang="hu-HU" sz="3600" dirty="0" smtClean="0"/>
              <a:t>Eredményes, neves tehetséggondozó műhelyek</a:t>
            </a:r>
            <a:endParaRPr lang="hu-HU" sz="3600" dirty="0"/>
          </a:p>
          <a:p>
            <a:pPr lvl="1"/>
            <a:r>
              <a:rPr lang="hu-HU" sz="3600" dirty="0" smtClean="0"/>
              <a:t>Békéscsabai, szarvasi </a:t>
            </a:r>
            <a:r>
              <a:rPr lang="hu-HU" sz="3600" dirty="0"/>
              <a:t>köznevelési </a:t>
            </a:r>
            <a:r>
              <a:rPr lang="hu-HU" sz="3600" dirty="0" smtClean="0"/>
              <a:t>intézmények</a:t>
            </a:r>
            <a:endParaRPr lang="hu-HU" sz="3600" dirty="0"/>
          </a:p>
          <a:p>
            <a:endParaRPr lang="hu-HU" sz="36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mentori program </a:t>
            </a:r>
            <a:r>
              <a:rPr lang="hu-HU" b="1" dirty="0" smtClean="0"/>
              <a:t>célcsoportjai</a:t>
            </a:r>
            <a:br>
              <a:rPr lang="hu-HU" b="1" dirty="0" smtClean="0"/>
            </a:br>
            <a:r>
              <a:rPr lang="hu-HU" b="1" dirty="0" smtClean="0"/>
              <a:t>3.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009531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sz="3600" dirty="0"/>
              <a:t>A határon túli kapcsolataink </a:t>
            </a:r>
            <a:endParaRPr lang="hu-HU" sz="3600" dirty="0" smtClean="0"/>
          </a:p>
          <a:p>
            <a:pPr lvl="1"/>
            <a:r>
              <a:rPr lang="hu-HU" sz="3600" dirty="0" smtClean="0"/>
              <a:t>határon </a:t>
            </a:r>
            <a:r>
              <a:rPr lang="hu-HU" sz="3600" dirty="0"/>
              <a:t>túli, magyar oktatási </a:t>
            </a:r>
            <a:r>
              <a:rPr lang="hu-HU" sz="3600" dirty="0" smtClean="0"/>
              <a:t>intézmények</a:t>
            </a:r>
          </a:p>
          <a:p>
            <a:pPr lvl="2"/>
            <a:r>
              <a:rPr lang="hu-HU" sz="3200" dirty="0" smtClean="0"/>
              <a:t>Arad, Kisiratos</a:t>
            </a:r>
            <a:endParaRPr lang="hu-HU" sz="32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/>
          </a:bodyPr>
          <a:lstStyle/>
          <a:p>
            <a:r>
              <a:rPr lang="hu-HU" b="1" dirty="0"/>
              <a:t>A mentori program </a:t>
            </a:r>
            <a:r>
              <a:rPr lang="hu-HU" b="1" dirty="0" smtClean="0"/>
              <a:t>célcsoportjai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>4.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009531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2132856"/>
            <a:ext cx="8712967" cy="3888432"/>
          </a:xfrm>
        </p:spPr>
        <p:txBody>
          <a:bodyPr>
            <a:noAutofit/>
          </a:bodyPr>
          <a:lstStyle/>
          <a:p>
            <a:pPr marL="1588" lvl="1" indent="0">
              <a:buNone/>
            </a:pPr>
            <a:r>
              <a:rPr lang="hu-HU" sz="2800" dirty="0" smtClean="0"/>
              <a:t>Tehetséggondozást kiemelkedően támogató települések (tanács létrehozása)</a:t>
            </a:r>
          </a:p>
          <a:p>
            <a:pPr lvl="1"/>
            <a:r>
              <a:rPr lang="hu-HU" sz="2800" dirty="0" smtClean="0"/>
              <a:t>intézményfenntartók</a:t>
            </a:r>
            <a:r>
              <a:rPr lang="hu-HU" sz="2800" dirty="0"/>
              <a:t>,</a:t>
            </a:r>
          </a:p>
          <a:p>
            <a:pPr lvl="1"/>
            <a:r>
              <a:rPr lang="hu-HU" sz="2800" dirty="0" smtClean="0"/>
              <a:t>civil </a:t>
            </a:r>
            <a:r>
              <a:rPr lang="hu-HU" sz="2800" dirty="0"/>
              <a:t>szerveződések,</a:t>
            </a:r>
          </a:p>
          <a:p>
            <a:pPr lvl="1"/>
            <a:r>
              <a:rPr lang="hu-HU" sz="2800" dirty="0"/>
              <a:t>egyházak,</a:t>
            </a:r>
          </a:p>
          <a:p>
            <a:pPr lvl="1"/>
            <a:r>
              <a:rPr lang="hu-HU" sz="2800" dirty="0"/>
              <a:t>kiemelkedő eredményességű tehetséggondozó, tehetségsegítő szakemberek</a:t>
            </a:r>
          </a:p>
          <a:p>
            <a:pPr lvl="1"/>
            <a:r>
              <a:rPr lang="hu-HU" sz="2800" dirty="0"/>
              <a:t>tehetséggondozó szervezetek. </a:t>
            </a:r>
          </a:p>
          <a:p>
            <a:pPr marL="627063" lvl="2" indent="0" algn="r">
              <a:buNone/>
            </a:pPr>
            <a:r>
              <a:rPr lang="hu-HU" sz="2800" dirty="0" smtClean="0"/>
              <a:t>Sarkad</a:t>
            </a:r>
            <a:endParaRPr lang="hu-HU" sz="2800" dirty="0"/>
          </a:p>
          <a:p>
            <a:endParaRPr lang="hu-HU" sz="32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mentori program </a:t>
            </a:r>
            <a:r>
              <a:rPr lang="hu-HU" b="1" dirty="0" smtClean="0"/>
              <a:t>célcsoportjai</a:t>
            </a:r>
            <a:br>
              <a:rPr lang="hu-HU" b="1" dirty="0" smtClean="0"/>
            </a:br>
            <a:r>
              <a:rPr lang="hu-HU" b="1" dirty="0"/>
              <a:t>5</a:t>
            </a:r>
            <a:br>
              <a:rPr lang="hu-HU" b="1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74772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hu-HU" sz="3900" dirty="0" smtClean="0"/>
              <a:t>Fő célterületek: </a:t>
            </a:r>
          </a:p>
          <a:p>
            <a:pPr lvl="1"/>
            <a:r>
              <a:rPr lang="hu-HU" sz="3500" b="1" dirty="0" smtClean="0"/>
              <a:t>Sarkad</a:t>
            </a:r>
          </a:p>
          <a:p>
            <a:pPr lvl="1"/>
            <a:r>
              <a:rPr lang="hu-HU" sz="3500" b="1" dirty="0" smtClean="0"/>
              <a:t>Gyula</a:t>
            </a:r>
          </a:p>
          <a:p>
            <a:pPr lvl="1"/>
            <a:r>
              <a:rPr lang="hu-HU" sz="3500" dirty="0" smtClean="0"/>
              <a:t>Battonya</a:t>
            </a:r>
          </a:p>
          <a:p>
            <a:pPr lvl="1"/>
            <a:endParaRPr lang="hu-HU" dirty="0"/>
          </a:p>
          <a:p>
            <a:pPr marL="57150" indent="0">
              <a:buNone/>
            </a:pPr>
            <a:r>
              <a:rPr lang="hu-HU" dirty="0" smtClean="0"/>
              <a:t>További területek: </a:t>
            </a:r>
          </a:p>
          <a:p>
            <a:pPr marL="514350" indent="-457200"/>
            <a:r>
              <a:rPr lang="hu-HU" dirty="0" smtClean="0"/>
              <a:t>Békéscsaba (tehetségműhelyekből tehetségpont)</a:t>
            </a:r>
          </a:p>
          <a:p>
            <a:pPr marL="514350" indent="-457200"/>
            <a:r>
              <a:rPr lang="hu-HU" dirty="0"/>
              <a:t>Szarvas környéke (</a:t>
            </a:r>
            <a:r>
              <a:rPr lang="hu-HU" dirty="0" err="1" smtClean="0"/>
              <a:t>Csabacsüd</a:t>
            </a:r>
            <a:r>
              <a:rPr lang="hu-HU" dirty="0" smtClean="0"/>
              <a:t>)</a:t>
            </a:r>
            <a:endParaRPr lang="hu-HU" dirty="0"/>
          </a:p>
          <a:p>
            <a:pPr marL="514350" indent="-457200"/>
            <a:r>
              <a:rPr lang="hu-HU" dirty="0" smtClean="0"/>
              <a:t>Elek, Kétegyháza</a:t>
            </a:r>
            <a:endParaRPr lang="hu-HU" dirty="0"/>
          </a:p>
          <a:p>
            <a:pPr marL="514350" indent="-457200"/>
            <a:r>
              <a:rPr lang="hu-HU" dirty="0" smtClean="0"/>
              <a:t>Mezőberény (általános iskola)</a:t>
            </a:r>
          </a:p>
          <a:p>
            <a:pPr marL="514350" indent="-457200"/>
            <a:r>
              <a:rPr lang="hu-HU" dirty="0" smtClean="0"/>
              <a:t>Orosháza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6188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/>
              <a:t>A mentori tevékenység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291377" cy="393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Egyenes összekötő nyíllal 5"/>
          <p:cNvCxnSpPr/>
          <p:nvPr/>
        </p:nvCxnSpPr>
        <p:spPr>
          <a:xfrm flipV="1">
            <a:off x="2483768" y="1628800"/>
            <a:ext cx="4896544" cy="453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V="1">
            <a:off x="2267744" y="2276872"/>
            <a:ext cx="46085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2771800" y="3068960"/>
            <a:ext cx="345638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V="1">
            <a:off x="3995936" y="1340768"/>
            <a:ext cx="1080120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1547664" y="2816932"/>
            <a:ext cx="5256584" cy="2412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9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24744"/>
            <a:ext cx="4464496" cy="4525963"/>
          </a:xfrm>
        </p:spPr>
        <p:txBody>
          <a:bodyPr/>
          <a:lstStyle/>
          <a:p>
            <a:r>
              <a:rPr lang="hu-HU" dirty="0" smtClean="0"/>
              <a:t>Ady Endre – </a:t>
            </a:r>
            <a:r>
              <a:rPr lang="hu-HU" dirty="0" err="1" smtClean="0"/>
              <a:t>Bay</a:t>
            </a:r>
            <a:r>
              <a:rPr lang="hu-HU" dirty="0" smtClean="0"/>
              <a:t> Zoltán Középiskola és Kollégium</a:t>
            </a:r>
          </a:p>
          <a:p>
            <a:pPr lvl="1"/>
            <a:r>
              <a:rPr lang="hu-HU" dirty="0" smtClean="0"/>
              <a:t>Tehetségpont: regisztrálás</a:t>
            </a:r>
          </a:p>
          <a:p>
            <a:pPr lvl="1"/>
            <a:r>
              <a:rPr lang="hu-HU" dirty="0" smtClean="0"/>
              <a:t>Tehetségsegítő tanács</a:t>
            </a:r>
          </a:p>
          <a:p>
            <a:pPr marL="457200" lvl="1" indent="0">
              <a:buNone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Sarkad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221088"/>
            <a:ext cx="1971675" cy="21621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248549"/>
            <a:ext cx="4478307" cy="53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4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805968"/>
            <a:ext cx="4392488" cy="491679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Gyula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1124744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Gyulai Általános Iskola és Alapfokú Művészeti Iskola</a:t>
            </a:r>
          </a:p>
          <a:p>
            <a:endParaRPr lang="hu-HU" sz="2800" dirty="0"/>
          </a:p>
          <a:p>
            <a:r>
              <a:rPr lang="hu-HU" sz="2800" dirty="0" smtClean="0"/>
              <a:t>Tehetségpont</a:t>
            </a:r>
            <a:endParaRPr lang="hu-HU" sz="2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573016"/>
            <a:ext cx="340578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4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628800"/>
            <a:ext cx="217058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/>
          <a:lstStyle/>
          <a:p>
            <a:r>
              <a:rPr lang="hu-HU" dirty="0" smtClean="0"/>
              <a:t>Battonya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88640"/>
            <a:ext cx="5003651" cy="65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8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674938"/>
            <a:ext cx="6162808" cy="393517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Szarvas környéke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951820" y="42838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Csabacsüd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099951" y="37890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Szarvas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9978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b="1" dirty="0"/>
              <a:t>Mentorok: 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 err="1"/>
              <a:t>Dégenhardtné</a:t>
            </a:r>
            <a:r>
              <a:rPr lang="hu-HU" dirty="0"/>
              <a:t> Szántó Ágota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dirty="0" smtClean="0"/>
              <a:t>Kőrösi </a:t>
            </a:r>
            <a:r>
              <a:rPr lang="hu-HU" dirty="0"/>
              <a:t>Tibor</a:t>
            </a:r>
          </a:p>
          <a:p>
            <a:pPr marL="0" indent="0">
              <a:buNone/>
            </a:pPr>
            <a:r>
              <a:rPr lang="hu-HU" b="1" dirty="0"/>
              <a:t> </a:t>
            </a:r>
            <a:endParaRPr lang="hu-HU" dirty="0"/>
          </a:p>
          <a:p>
            <a:pPr marL="0" indent="0">
              <a:buNone/>
            </a:pPr>
            <a:r>
              <a:rPr lang="hu-HU" b="1" dirty="0" err="1"/>
              <a:t>Mentorálásban</a:t>
            </a:r>
            <a:r>
              <a:rPr lang="hu-HU" b="1" dirty="0"/>
              <a:t> további segítők: </a:t>
            </a:r>
            <a:endParaRPr lang="hu-HU" dirty="0"/>
          </a:p>
          <a:p>
            <a:pPr marL="514350" lvl="0" indent="-514350">
              <a:buFont typeface="+mj-lt"/>
              <a:buAutoNum type="arabicPeriod"/>
            </a:pPr>
            <a:r>
              <a:rPr lang="hu-HU" dirty="0"/>
              <a:t>Orosz László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dirty="0" err="1"/>
              <a:t>Tagai</a:t>
            </a:r>
            <a:r>
              <a:rPr lang="hu-HU" dirty="0"/>
              <a:t> Andrea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dirty="0"/>
              <a:t>Molnár Istvánné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dirty="0" err="1"/>
              <a:t>Tirjákné</a:t>
            </a:r>
            <a:r>
              <a:rPr lang="hu-HU" dirty="0"/>
              <a:t> </a:t>
            </a:r>
            <a:r>
              <a:rPr lang="hu-HU" dirty="0" err="1"/>
              <a:t>Prisztavok</a:t>
            </a:r>
            <a:r>
              <a:rPr lang="hu-HU" dirty="0"/>
              <a:t> Ágnes</a:t>
            </a:r>
          </a:p>
          <a:p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Önkéntes </a:t>
            </a:r>
            <a:r>
              <a:rPr lang="hu-HU" b="1" dirty="0"/>
              <a:t>segítők: </a:t>
            </a:r>
            <a:endParaRPr lang="hu-HU" dirty="0"/>
          </a:p>
          <a:p>
            <a:pPr marL="514350" lvl="0" indent="-514350">
              <a:buFont typeface="+mj-lt"/>
              <a:buAutoNum type="arabicPeriod"/>
            </a:pPr>
            <a:r>
              <a:rPr lang="hu-HU" dirty="0" err="1"/>
              <a:t>Karkus</a:t>
            </a:r>
            <a:r>
              <a:rPr lang="hu-HU" dirty="0"/>
              <a:t> Tamás (diák, Sarkad </a:t>
            </a:r>
            <a:r>
              <a:rPr lang="hu-HU" dirty="0" err="1"/>
              <a:t>Ady-Bay</a:t>
            </a:r>
            <a:r>
              <a:rPr lang="hu-HU" dirty="0"/>
              <a:t> Gimnázium)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dirty="0"/>
              <a:t>Kertes István, tanár (Sarkad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dirty="0"/>
              <a:t>Sós Tiborné, a sarkadi </a:t>
            </a:r>
            <a:r>
              <a:rPr lang="hu-HU" dirty="0" err="1"/>
              <a:t>Ady-Bay</a:t>
            </a:r>
            <a:r>
              <a:rPr lang="hu-HU" dirty="0"/>
              <a:t> Gimnázium alapítványának képviselője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dirty="0"/>
              <a:t>Kovács Média (Sarkad Tv – </a:t>
            </a:r>
            <a:r>
              <a:rPr lang="hu-HU" dirty="0" err="1"/>
              <a:t>iskolabemutató</a:t>
            </a:r>
            <a:r>
              <a:rPr lang="hu-HU" dirty="0"/>
              <a:t> film készítése)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dirty="0"/>
              <a:t>Csányi Judit (Orosháza, OTMTGSZÁIK Vörösmarty Tagintézmény, tehetségfejlesztési szakértő)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03653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927373"/>
            <a:ext cx="3168352" cy="4525963"/>
          </a:xfrm>
        </p:spPr>
        <p:txBody>
          <a:bodyPr/>
          <a:lstStyle/>
          <a:p>
            <a:r>
              <a:rPr lang="hu-HU" dirty="0" smtClean="0"/>
              <a:t>OVÁI – TMKIT átalakulás.</a:t>
            </a:r>
          </a:p>
          <a:p>
            <a:r>
              <a:rPr lang="hu-HU" dirty="0" smtClean="0"/>
              <a:t>Új tehetségpontok kialakítása</a:t>
            </a:r>
          </a:p>
          <a:p>
            <a:r>
              <a:rPr lang="hu-HU" dirty="0" smtClean="0"/>
              <a:t>Határon túli kapcsolat bevonása</a:t>
            </a:r>
          </a:p>
          <a:p>
            <a:pPr lvl="1"/>
            <a:r>
              <a:rPr lang="hu-HU" dirty="0" err="1" smtClean="0"/>
              <a:t>Dorobanti</a:t>
            </a:r>
            <a:r>
              <a:rPr lang="hu-HU" dirty="0" smtClean="0"/>
              <a:t> (Kisiratos), a KVTT tagja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Orosháza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458934"/>
            <a:ext cx="5476875" cy="3209925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3563888" y="3573016"/>
            <a:ext cx="936104" cy="936104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7308304" y="5517232"/>
            <a:ext cx="936104" cy="936104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540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370684"/>
            <a:ext cx="4464496" cy="515466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Mezőberény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234368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Pedagógiai Szakszolgálat TEHETSÉGPONT</a:t>
            </a:r>
          </a:p>
          <a:p>
            <a:endParaRPr lang="hu-HU" dirty="0" smtClean="0"/>
          </a:p>
          <a:p>
            <a:r>
              <a:rPr lang="hu-HU" dirty="0" smtClean="0"/>
              <a:t>Járási Tehetség Koordinátor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609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916832"/>
            <a:ext cx="8435280" cy="46805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sz="3600" dirty="0" smtClean="0"/>
              <a:t>Tájékoztatás</a:t>
            </a:r>
          </a:p>
          <a:p>
            <a:pPr lvl="1"/>
            <a:r>
              <a:rPr lang="hu-HU" sz="3200" dirty="0" smtClean="0"/>
              <a:t>Személyesen</a:t>
            </a:r>
          </a:p>
          <a:p>
            <a:pPr lvl="1"/>
            <a:r>
              <a:rPr lang="hu-HU" sz="3200" dirty="0" smtClean="0"/>
              <a:t>Térségi fórum megrendezése</a:t>
            </a:r>
          </a:p>
          <a:p>
            <a:pPr lvl="2"/>
            <a:r>
              <a:rPr lang="hu-HU" sz="3000" dirty="0" smtClean="0"/>
              <a:t>Jó gyakorlat bemutatása</a:t>
            </a:r>
          </a:p>
          <a:p>
            <a:pPr lvl="1"/>
            <a:endParaRPr lang="hu-HU" sz="3200" dirty="0"/>
          </a:p>
          <a:p>
            <a:r>
              <a:rPr lang="hu-HU" sz="3400" dirty="0" smtClean="0"/>
              <a:t>Tanácsadás</a:t>
            </a:r>
          </a:p>
          <a:p>
            <a:pPr lvl="2"/>
            <a:r>
              <a:rPr lang="hu-HU" sz="3200" dirty="0" smtClean="0"/>
              <a:t>Személyes tanácsadás</a:t>
            </a:r>
          </a:p>
          <a:p>
            <a:pPr lvl="3"/>
            <a:r>
              <a:rPr lang="hu-HU" sz="3000" dirty="0" smtClean="0"/>
              <a:t>Regisztráció segítése, tehetségpont/tanács kialakítása</a:t>
            </a:r>
          </a:p>
          <a:p>
            <a:endParaRPr lang="hu-HU" sz="36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hu-HU" dirty="0"/>
              <a:t>A mentori tevékenység </a:t>
            </a:r>
            <a:r>
              <a:rPr lang="hu-HU" dirty="0" smtClean="0"/>
              <a:t>módszerei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8199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hu-HU" dirty="0" smtClean="0"/>
              <a:t>Eredmények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sz="4000" dirty="0" smtClean="0"/>
              <a:t>19 új tehetségpont (2 határon túli)</a:t>
            </a:r>
          </a:p>
          <a:p>
            <a:pPr lvl="1"/>
            <a:r>
              <a:rPr lang="hu-HU" sz="3000" dirty="0" smtClean="0"/>
              <a:t>(összesen: 43 tehetségpont)</a:t>
            </a:r>
          </a:p>
          <a:p>
            <a:r>
              <a:rPr lang="hu-HU" sz="4000" dirty="0" smtClean="0"/>
              <a:t>1 új tehetségsegítő tanács</a:t>
            </a:r>
          </a:p>
          <a:p>
            <a:pPr lvl="1"/>
            <a:r>
              <a:rPr lang="hu-HU" sz="3500" dirty="0" err="1" smtClean="0"/>
              <a:t>Géni-yessss</a:t>
            </a:r>
            <a:r>
              <a:rPr lang="hu-HU" sz="3500" dirty="0" smtClean="0"/>
              <a:t>! – Sarkad</a:t>
            </a:r>
          </a:p>
          <a:p>
            <a:pPr lvl="1"/>
            <a:r>
              <a:rPr lang="hu-HU" sz="3000" dirty="0" smtClean="0"/>
              <a:t>(összesen: 5 tanács)</a:t>
            </a:r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xmlns="" val="25762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59" cy="4392488"/>
          </a:xfrm>
        </p:spPr>
        <p:txBody>
          <a:bodyPr>
            <a:noAutofit/>
          </a:bodyPr>
          <a:lstStyle/>
          <a:p>
            <a:r>
              <a:rPr lang="hu-HU" sz="3200" dirty="0" smtClean="0"/>
              <a:t>Alakulás: 2011</a:t>
            </a:r>
            <a:r>
              <a:rPr lang="hu-HU" sz="3200" dirty="0"/>
              <a:t>. április </a:t>
            </a:r>
            <a:r>
              <a:rPr lang="hu-HU" sz="3200" dirty="0" smtClean="0"/>
              <a:t>28. (Körösladány)</a:t>
            </a:r>
          </a:p>
          <a:p>
            <a:r>
              <a:rPr lang="hu-HU" sz="3200" dirty="0" smtClean="0"/>
              <a:t>Jelenlegi tagok száma:  22 szervezet, 3 magánszemély</a:t>
            </a:r>
          </a:p>
          <a:p>
            <a:r>
              <a:rPr lang="hu-HU" sz="3200" dirty="0" smtClean="0"/>
              <a:t>Területi hatókör: Békés megye, Partiumi szórvány magyarság (Belényes, Arad térsége)</a:t>
            </a:r>
          </a:p>
          <a:p>
            <a:r>
              <a:rPr lang="hu-HU" sz="3200" dirty="0" smtClean="0"/>
              <a:t>Hagyományos, rendszeres tevékenységek: </a:t>
            </a:r>
          </a:p>
          <a:p>
            <a:pPr lvl="1"/>
            <a:r>
              <a:rPr lang="hu-HU" sz="2800" dirty="0" smtClean="0"/>
              <a:t>Természetvédelmi Kalandtúra vetélkedő</a:t>
            </a:r>
            <a:endParaRPr lang="hu-HU" sz="2800" dirty="0"/>
          </a:p>
          <a:p>
            <a:pPr lvl="1"/>
            <a:r>
              <a:rPr lang="hu-HU" sz="2800" dirty="0" smtClean="0"/>
              <a:t>Konferenciák (tehetséggondozó programok bemutatása)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Körös-vidéki Tehetségsegítő Tanács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67649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Tartalom helye 3" descr="tagok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040" y="1271999"/>
            <a:ext cx="8602440" cy="5352343"/>
          </a:xfrm>
        </p:spPr>
      </p:pic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hu-HU" altLang="hu-HU" dirty="0" smtClean="0"/>
              <a:t>A Körös-vidéki Tehetségsegítő Tanács</a:t>
            </a:r>
          </a:p>
        </p:txBody>
      </p:sp>
    </p:spTree>
    <p:extLst>
      <p:ext uri="{BB962C8B-B14F-4D97-AF65-F5344CB8AC3E}">
        <p14:creationId xmlns:p14="http://schemas.microsoft.com/office/powerpoint/2010/main" xmlns="" val="358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5112568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hu-HU" dirty="0" smtClean="0"/>
              <a:t>2013</a:t>
            </a:r>
            <a:r>
              <a:rPr lang="hu-HU" dirty="0"/>
              <a:t>. szeptember </a:t>
            </a:r>
            <a:r>
              <a:rPr lang="hu-HU" dirty="0" smtClean="0"/>
              <a:t>10-i állapot: </a:t>
            </a:r>
          </a:p>
          <a:p>
            <a:r>
              <a:rPr lang="hu-HU" dirty="0" smtClean="0"/>
              <a:t> </a:t>
            </a:r>
            <a:r>
              <a:rPr lang="hu-HU" dirty="0"/>
              <a:t>24 tehetségpont </a:t>
            </a:r>
            <a:endParaRPr lang="hu-HU" dirty="0" smtClean="0"/>
          </a:p>
          <a:p>
            <a:r>
              <a:rPr lang="hu-HU" dirty="0" smtClean="0"/>
              <a:t>4 tehetségsegítő tanács</a:t>
            </a:r>
          </a:p>
          <a:p>
            <a:pPr lvl="1"/>
            <a:r>
              <a:rPr lang="hu-HU" dirty="0" smtClean="0"/>
              <a:t>Kincskeresők </a:t>
            </a:r>
            <a:r>
              <a:rPr lang="hu-HU" dirty="0"/>
              <a:t>Tehetségsegítő Műhely – Vésztő</a:t>
            </a:r>
          </a:p>
          <a:p>
            <a:pPr lvl="1"/>
            <a:r>
              <a:rPr lang="hu-HU" dirty="0"/>
              <a:t>Tildy Zoltán Tehetségsegítő Tanács – Szeghalom</a:t>
            </a:r>
          </a:p>
          <a:p>
            <a:pPr lvl="1"/>
            <a:r>
              <a:rPr lang="hu-HU" dirty="0"/>
              <a:t>Mezőkovácsházi Tehetségsegítő Tanács- </a:t>
            </a:r>
            <a:r>
              <a:rPr lang="hu-HU" dirty="0" smtClean="0"/>
              <a:t>Mezőkovácsháza</a:t>
            </a:r>
          </a:p>
          <a:p>
            <a:pPr lvl="1"/>
            <a:r>
              <a:rPr lang="hu-HU" dirty="0" smtClean="0"/>
              <a:t>Körös-vidéki Tehetségsegítő Tanács – Békéscsaba (megyei)</a:t>
            </a:r>
          </a:p>
          <a:p>
            <a:pPr lvl="1"/>
            <a:endParaRPr lang="hu-HU" dirty="0"/>
          </a:p>
          <a:p>
            <a:r>
              <a:rPr lang="hu-HU" dirty="0" smtClean="0"/>
              <a:t>Lefedetlen hálózati terület:  </a:t>
            </a:r>
          </a:p>
          <a:p>
            <a:pPr lvl="1"/>
            <a:r>
              <a:rPr lang="hu-HU" dirty="0" smtClean="0"/>
              <a:t>keleti </a:t>
            </a:r>
            <a:r>
              <a:rPr lang="hu-HU" dirty="0"/>
              <a:t>rész, az országhatár menti kb. 20 km-es szélességű, csaknem 100 km hosszúsági, Biharugrától Battonyáig terjedő sáv. </a:t>
            </a:r>
          </a:p>
          <a:p>
            <a:pPr lvl="1"/>
            <a:r>
              <a:rPr lang="hu-HU" dirty="0" smtClean="0"/>
              <a:t>Békéscsaba </a:t>
            </a:r>
            <a:r>
              <a:rPr lang="hu-HU" dirty="0"/>
              <a:t>és Szarvas közötti 50 km-es </a:t>
            </a:r>
            <a:r>
              <a:rPr lang="hu-HU" dirty="0" smtClean="0"/>
              <a:t>sáv. </a:t>
            </a:r>
            <a:endParaRPr lang="hu-HU" dirty="0"/>
          </a:p>
          <a:p>
            <a:pPr lvl="1"/>
            <a:r>
              <a:rPr lang="hu-HU" dirty="0" smtClean="0"/>
              <a:t>Orosháza térsége: átszervezések, fenntartó váltás miatt megszűnt tehetségpontok (Tehetségközpont a Szegedi Egyetem szakmai támogatásával)</a:t>
            </a:r>
          </a:p>
          <a:p>
            <a:pPr lvl="1"/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mentorált</a:t>
            </a:r>
            <a:r>
              <a:rPr lang="hu-HU" dirty="0" smtClean="0"/>
              <a:t> térség bemutatása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18968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2417"/>
            <a:ext cx="4464496" cy="6689328"/>
          </a:xfrm>
          <a:solidFill>
            <a:srgbClr val="8A0000"/>
          </a:solidFill>
        </p:spPr>
      </p:pic>
      <p:cxnSp>
        <p:nvCxnSpPr>
          <p:cNvPr id="7" name="Egyenes összekötő 6"/>
          <p:cNvCxnSpPr/>
          <p:nvPr/>
        </p:nvCxnSpPr>
        <p:spPr>
          <a:xfrm flipV="1">
            <a:off x="2333225" y="740798"/>
            <a:ext cx="85062" cy="274759"/>
          </a:xfrm>
          <a:prstGeom prst="line">
            <a:avLst/>
          </a:prstGeom>
          <a:ln w="3810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2418287" y="171084"/>
            <a:ext cx="6411322" cy="461665"/>
          </a:xfrm>
          <a:prstGeom prst="rect">
            <a:avLst/>
          </a:prstGeom>
          <a:solidFill>
            <a:srgbClr val="8A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2400" dirty="0" smtClean="0">
                <a:solidFill>
                  <a:schemeClr val="bg1"/>
                </a:solidFill>
              </a:rPr>
              <a:t>Szeghalom</a:t>
            </a:r>
            <a:r>
              <a:rPr lang="hu-HU" sz="2400" dirty="0">
                <a:solidFill>
                  <a:schemeClr val="bg1"/>
                </a:solidFill>
              </a:rPr>
              <a:t>, Tildy Zoltán Tehetségsegítő Tanács</a:t>
            </a:r>
          </a:p>
        </p:txBody>
      </p:sp>
      <p:sp>
        <p:nvSpPr>
          <p:cNvPr id="9" name="Téglalap 8"/>
          <p:cNvSpPr/>
          <p:nvPr/>
        </p:nvSpPr>
        <p:spPr>
          <a:xfrm>
            <a:off x="3707904" y="740798"/>
            <a:ext cx="5126705" cy="830997"/>
          </a:xfrm>
          <a:prstGeom prst="rect">
            <a:avLst/>
          </a:prstGeom>
          <a:solidFill>
            <a:srgbClr val="8A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2400" dirty="0">
                <a:solidFill>
                  <a:schemeClr val="bg1"/>
                </a:solidFill>
              </a:rPr>
              <a:t>Vésztő, Kincskeresők Tehetségsegítő Műhely</a:t>
            </a:r>
          </a:p>
        </p:txBody>
      </p:sp>
      <p:cxnSp>
        <p:nvCxnSpPr>
          <p:cNvPr id="10" name="Egyenes összekötő 9"/>
          <p:cNvCxnSpPr>
            <a:endCxn id="9" idx="1"/>
          </p:cNvCxnSpPr>
          <p:nvPr/>
        </p:nvCxnSpPr>
        <p:spPr>
          <a:xfrm flipV="1">
            <a:off x="2641922" y="1156297"/>
            <a:ext cx="1065982" cy="832543"/>
          </a:xfrm>
          <a:prstGeom prst="line">
            <a:avLst/>
          </a:prstGeom>
          <a:ln w="3810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3040349" y="4146658"/>
            <a:ext cx="5789260" cy="830997"/>
          </a:xfrm>
          <a:prstGeom prst="rect">
            <a:avLst/>
          </a:prstGeom>
          <a:solidFill>
            <a:srgbClr val="8A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2400" dirty="0">
                <a:solidFill>
                  <a:schemeClr val="bg1"/>
                </a:solidFill>
              </a:rPr>
              <a:t>Békés megye, Körös-vidéki Tehetségsegítő Tanács</a:t>
            </a:r>
          </a:p>
        </p:txBody>
      </p:sp>
      <p:sp>
        <p:nvSpPr>
          <p:cNvPr id="12" name="Téglalap 11"/>
          <p:cNvSpPr/>
          <p:nvPr/>
        </p:nvSpPr>
        <p:spPr>
          <a:xfrm>
            <a:off x="3131840" y="6237312"/>
            <a:ext cx="5760640" cy="461665"/>
          </a:xfrm>
          <a:prstGeom prst="rect">
            <a:avLst/>
          </a:prstGeom>
          <a:solidFill>
            <a:srgbClr val="8A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2400" dirty="0">
                <a:solidFill>
                  <a:schemeClr val="bg1"/>
                </a:solidFill>
              </a:rPr>
              <a:t>Mezőkovácsházi Tehetségsegítő Tanács</a:t>
            </a:r>
          </a:p>
        </p:txBody>
      </p:sp>
      <p:cxnSp>
        <p:nvCxnSpPr>
          <p:cNvPr id="13" name="Egyenes összekötő 12"/>
          <p:cNvCxnSpPr>
            <a:endCxn id="12" idx="1"/>
          </p:cNvCxnSpPr>
          <p:nvPr/>
        </p:nvCxnSpPr>
        <p:spPr>
          <a:xfrm>
            <a:off x="899592" y="6136704"/>
            <a:ext cx="2232248" cy="331441"/>
          </a:xfrm>
          <a:prstGeom prst="line">
            <a:avLst/>
          </a:prstGeom>
          <a:ln w="3810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>
            <a:endCxn id="11" idx="1"/>
          </p:cNvCxnSpPr>
          <p:nvPr/>
        </p:nvCxnSpPr>
        <p:spPr>
          <a:xfrm>
            <a:off x="1907704" y="4005064"/>
            <a:ext cx="1132645" cy="557093"/>
          </a:xfrm>
          <a:prstGeom prst="line">
            <a:avLst/>
          </a:prstGeom>
          <a:ln w="3810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79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098" y="227644"/>
            <a:ext cx="7149787" cy="6552728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5580112" y="2348880"/>
            <a:ext cx="936104" cy="936104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4860032" y="3296703"/>
            <a:ext cx="936104" cy="936104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3536982" y="5805264"/>
            <a:ext cx="936104" cy="936104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4499992" y="4365104"/>
            <a:ext cx="936104" cy="936104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1979712" y="2060848"/>
            <a:ext cx="936104" cy="936104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1564126" y="3882324"/>
            <a:ext cx="936104" cy="936104"/>
          </a:xfrm>
          <a:prstGeom prst="ellipse">
            <a:avLst/>
          </a:prstGeom>
          <a:solidFill>
            <a:schemeClr val="tx2">
              <a:lumMod val="20000"/>
              <a:lumOff val="80000"/>
              <a:alpha val="21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3923928" y="2946220"/>
            <a:ext cx="936104" cy="936104"/>
          </a:xfrm>
          <a:prstGeom prst="ellipse">
            <a:avLst/>
          </a:prstGeom>
          <a:solidFill>
            <a:schemeClr val="tx2">
              <a:lumMod val="20000"/>
              <a:lumOff val="80000"/>
              <a:alpha val="21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3707904" y="1880828"/>
            <a:ext cx="1260140" cy="936104"/>
          </a:xfrm>
          <a:prstGeom prst="ellipse">
            <a:avLst/>
          </a:prstGeom>
          <a:solidFill>
            <a:schemeClr val="tx2">
              <a:lumMod val="20000"/>
              <a:lumOff val="80000"/>
              <a:alpha val="21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085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844824"/>
            <a:ext cx="8640959" cy="5013176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Jó együttműködési kapcsolatok:  </a:t>
            </a:r>
          </a:p>
          <a:p>
            <a:pPr lvl="1"/>
            <a:r>
              <a:rPr lang="hu-HU" dirty="0"/>
              <a:t>békéscsabai </a:t>
            </a:r>
            <a:r>
              <a:rPr lang="hu-HU" dirty="0" err="1"/>
              <a:t>Jankay</a:t>
            </a:r>
            <a:r>
              <a:rPr lang="hu-HU" dirty="0"/>
              <a:t> Tehetségpont, </a:t>
            </a:r>
          </a:p>
          <a:p>
            <a:pPr lvl="1"/>
            <a:r>
              <a:rPr lang="hu-HU" dirty="0" err="1" smtClean="0"/>
              <a:t>körösladányi</a:t>
            </a:r>
            <a:r>
              <a:rPr lang="hu-HU" dirty="0" smtClean="0"/>
              <a:t>  </a:t>
            </a:r>
            <a:r>
              <a:rPr lang="hu-HU" dirty="0" err="1"/>
              <a:t>Tüköry</a:t>
            </a:r>
            <a:r>
              <a:rPr lang="hu-HU" dirty="0"/>
              <a:t> Tehetségpont,  </a:t>
            </a:r>
          </a:p>
          <a:p>
            <a:pPr lvl="1"/>
            <a:r>
              <a:rPr lang="hu-HU" dirty="0" smtClean="0"/>
              <a:t>orosházi </a:t>
            </a:r>
            <a:r>
              <a:rPr lang="hu-HU" dirty="0"/>
              <a:t>Táncsics tehetségpont, </a:t>
            </a:r>
          </a:p>
          <a:p>
            <a:pPr lvl="1"/>
            <a:r>
              <a:rPr lang="hu-HU" dirty="0"/>
              <a:t>szarvasi </a:t>
            </a:r>
            <a:r>
              <a:rPr lang="hu-HU" dirty="0" err="1"/>
              <a:t>Benka</a:t>
            </a:r>
            <a:r>
              <a:rPr lang="hu-HU" dirty="0"/>
              <a:t> Gyula </a:t>
            </a:r>
            <a:r>
              <a:rPr lang="hu-HU" dirty="0" smtClean="0"/>
              <a:t>Tehetségpont</a:t>
            </a:r>
          </a:p>
          <a:p>
            <a:pPr lvl="1"/>
            <a:r>
              <a:rPr lang="hu-HU" dirty="0" smtClean="0"/>
              <a:t>Szarvasi Szent István Egyetem </a:t>
            </a:r>
            <a:r>
              <a:rPr lang="hu-HU" dirty="0" err="1" smtClean="0"/>
              <a:t>Ped</a:t>
            </a:r>
            <a:r>
              <a:rPr lang="hu-HU" dirty="0" smtClean="0"/>
              <a:t>. Kar Tehetségpont </a:t>
            </a:r>
            <a:endParaRPr lang="hu-HU" dirty="0"/>
          </a:p>
          <a:p>
            <a:pPr lvl="1"/>
            <a:r>
              <a:rPr lang="hu-HU" dirty="0" err="1"/>
              <a:t>csorvási</a:t>
            </a:r>
            <a:r>
              <a:rPr lang="hu-HU" dirty="0"/>
              <a:t> Edison Klub Tehetségpont között volt </a:t>
            </a:r>
            <a:r>
              <a:rPr lang="hu-HU" dirty="0" smtClean="0"/>
              <a:t>megfigyelhető </a:t>
            </a:r>
            <a:endParaRPr lang="hu-HU" dirty="0"/>
          </a:p>
          <a:p>
            <a:pPr lvl="1"/>
            <a:endParaRPr lang="hu-HU" dirty="0"/>
          </a:p>
          <a:p>
            <a:r>
              <a:rPr lang="hu-HU" dirty="0"/>
              <a:t>További tehetségpont hálózati működésbe bevonása: </a:t>
            </a:r>
          </a:p>
          <a:p>
            <a:pPr lvl="1"/>
            <a:r>
              <a:rPr lang="hu-HU" dirty="0"/>
              <a:t>Eredménytelen, névleges hálózati tagság</a:t>
            </a:r>
          </a:p>
          <a:p>
            <a:pPr lvl="1"/>
            <a:endParaRPr lang="hu-HU" dirty="0"/>
          </a:p>
          <a:p>
            <a:r>
              <a:rPr lang="hu-HU" dirty="0"/>
              <a:t>Központok: </a:t>
            </a:r>
          </a:p>
          <a:p>
            <a:pPr lvl="1"/>
            <a:r>
              <a:rPr lang="hu-HU" dirty="0"/>
              <a:t>Szarvas (Szent István Egyetem)</a:t>
            </a:r>
          </a:p>
          <a:p>
            <a:pPr lvl="1"/>
            <a:r>
              <a:rPr lang="hu-HU" dirty="0"/>
              <a:t>Békéscsaba (megyeszékhely)</a:t>
            </a:r>
          </a:p>
          <a:p>
            <a:pPr lvl="1"/>
            <a:r>
              <a:rPr lang="hu-HU" dirty="0"/>
              <a:t>Orosháza (Szegedi Egyetem)</a:t>
            </a:r>
          </a:p>
          <a:p>
            <a:endParaRPr lang="hu-HU" dirty="0"/>
          </a:p>
        </p:txBody>
      </p:sp>
      <p:sp>
        <p:nvSpPr>
          <p:cNvPr id="4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mentorált</a:t>
            </a:r>
            <a:r>
              <a:rPr lang="hu-HU" dirty="0" smtClean="0"/>
              <a:t> térség bemutatása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074169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673424"/>
            <a:ext cx="8640959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Cél: </a:t>
            </a:r>
            <a:r>
              <a:rPr lang="hu-HU" dirty="0"/>
              <a:t> </a:t>
            </a:r>
          </a:p>
          <a:p>
            <a:r>
              <a:rPr lang="hu-HU" dirty="0" smtClean="0"/>
              <a:t>tehetségsegítő </a:t>
            </a:r>
            <a:r>
              <a:rPr lang="hu-HU" dirty="0"/>
              <a:t>hálózat </a:t>
            </a:r>
            <a:r>
              <a:rPr lang="hu-HU" dirty="0" smtClean="0"/>
              <a:t>bővítése</a:t>
            </a:r>
          </a:p>
          <a:p>
            <a:r>
              <a:rPr lang="hu-HU" dirty="0" smtClean="0"/>
              <a:t>megerősítése </a:t>
            </a:r>
            <a:r>
              <a:rPr lang="hu-HU" dirty="0"/>
              <a:t>volt,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 err="1" smtClean="0"/>
              <a:t>tehetségpontokal</a:t>
            </a:r>
            <a:r>
              <a:rPr lang="hu-HU" dirty="0" smtClean="0"/>
              <a:t> </a:t>
            </a:r>
            <a:r>
              <a:rPr lang="hu-HU" dirty="0"/>
              <a:t>és tehetségsegítő tanácsokkal nem rendelkező földrajzi területeken.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Fő feladat:</a:t>
            </a:r>
            <a:r>
              <a:rPr lang="hu-HU" dirty="0"/>
              <a:t> </a:t>
            </a:r>
          </a:p>
          <a:p>
            <a:r>
              <a:rPr lang="hu-HU" dirty="0" smtClean="0"/>
              <a:t>Nemzeti </a:t>
            </a:r>
            <a:r>
              <a:rPr lang="hu-HU" dirty="0"/>
              <a:t>Tehetség Program </a:t>
            </a:r>
            <a:r>
              <a:rPr lang="hu-HU" dirty="0" smtClean="0"/>
              <a:t>megismertetése, </a:t>
            </a:r>
          </a:p>
          <a:p>
            <a:r>
              <a:rPr lang="hu-HU" dirty="0" smtClean="0"/>
              <a:t>tehetségműhelyek </a:t>
            </a:r>
            <a:r>
              <a:rPr lang="hu-HU" dirty="0"/>
              <a:t>tehetségponttá </a:t>
            </a:r>
            <a:r>
              <a:rPr lang="hu-HU" dirty="0" smtClean="0"/>
              <a:t>alakítása,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mentori program célja</a:t>
            </a:r>
            <a:br>
              <a:rPr lang="hu-HU" b="1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52203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204</TotalTime>
  <Words>500</Words>
  <Application>Microsoft Office PowerPoint</Application>
  <PresentationFormat>Diavetítés a képernyőre (4:3 oldalarány)</PresentationFormat>
  <Paragraphs>150</Paragraphs>
  <Slides>23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23</vt:i4>
      </vt:variant>
    </vt:vector>
  </HeadingPairs>
  <TitlesOfParts>
    <vt:vector size="25" baseType="lpstr">
      <vt:lpstr>Hullám</vt:lpstr>
      <vt:lpstr>Office-téma</vt:lpstr>
      <vt:lpstr>A  Körös-vidéki Tehetségsegítő Tanács mint mentor tehetségsegítő tanács, mint mentor</vt:lpstr>
      <vt:lpstr>2. dia</vt:lpstr>
      <vt:lpstr>A Körös-vidéki Tehetségsegítő Tanács</vt:lpstr>
      <vt:lpstr>A Körös-vidéki Tehetségsegítő Tanács</vt:lpstr>
      <vt:lpstr>A mentorált térség bemutatása</vt:lpstr>
      <vt:lpstr>6. dia</vt:lpstr>
      <vt:lpstr>7. dia</vt:lpstr>
      <vt:lpstr>A mentorált térség bemutatása</vt:lpstr>
      <vt:lpstr>A mentori program célja </vt:lpstr>
      <vt:lpstr>A mentori program célcsoportjai 1. </vt:lpstr>
      <vt:lpstr>A mentori program célcsoportjai 2. </vt:lpstr>
      <vt:lpstr>A mentori program célcsoportjai 3. </vt:lpstr>
      <vt:lpstr>A mentori program célcsoportjai 4.</vt:lpstr>
      <vt:lpstr>A mentori program célcsoportjai 5 </vt:lpstr>
      <vt:lpstr>A mentori tevékenység</vt:lpstr>
      <vt:lpstr>Sarkad</vt:lpstr>
      <vt:lpstr>Gyula</vt:lpstr>
      <vt:lpstr>Battonya</vt:lpstr>
      <vt:lpstr>Szarvas környéke</vt:lpstr>
      <vt:lpstr>Orosháza</vt:lpstr>
      <vt:lpstr>Mezőberény</vt:lpstr>
      <vt:lpstr>A mentori tevékenység módszerei </vt:lpstr>
      <vt:lpstr>Eredmények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Körös-vidéki Tehetségsegítő Tanács</dc:title>
  <dc:creator>jz</dc:creator>
  <cp:lastModifiedBy>5Z165N1</cp:lastModifiedBy>
  <cp:revision>22</cp:revision>
  <dcterms:created xsi:type="dcterms:W3CDTF">2013-10-20T20:31:53Z</dcterms:created>
  <dcterms:modified xsi:type="dcterms:W3CDTF">2013-12-05T10:22:26Z</dcterms:modified>
</cp:coreProperties>
</file>