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7" r:id="rId2"/>
    <p:sldId id="281" r:id="rId3"/>
    <p:sldId id="282" r:id="rId4"/>
    <p:sldId id="259" r:id="rId5"/>
    <p:sldId id="258" r:id="rId6"/>
    <p:sldId id="260" r:id="rId7"/>
    <p:sldId id="267" r:id="rId8"/>
    <p:sldId id="268" r:id="rId9"/>
    <p:sldId id="269" r:id="rId10"/>
    <p:sldId id="262" r:id="rId11"/>
    <p:sldId id="263" r:id="rId12"/>
    <p:sldId id="265" r:id="rId13"/>
    <p:sldId id="271" r:id="rId14"/>
    <p:sldId id="272" r:id="rId15"/>
    <p:sldId id="273" r:id="rId16"/>
    <p:sldId id="280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82" autoAdjust="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ED37D-CE6A-47AA-9A26-1E3D638BC2AF}" type="datetimeFigureOut">
              <a:rPr lang="hu-HU" smtClean="0"/>
              <a:t>2019. 11. 04.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AB8E3-7576-4885-987D-FC7EF039BC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687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71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CFEBEE9-E81C-4D47-9CB0-C33E31D2D945}" type="slidenum">
              <a:rPr lang="hu-HU" altLang="hu-HU"/>
              <a:pPr>
                <a:spcBef>
                  <a:spcPct val="0"/>
                </a:spcBef>
              </a:pPr>
              <a:t>1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112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D5740A3-C6E9-4E82-8D22-137B656CC479}" type="slidenum">
              <a:rPr lang="hu-HU" altLang="hu-HU"/>
              <a:pPr>
                <a:spcBef>
                  <a:spcPct val="0"/>
                </a:spcBef>
              </a:pPr>
              <a:t>5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AB8E3-7576-4885-987D-FC7EF039BC3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1032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71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CFEBEE9-E81C-4D47-9CB0-C33E31D2D945}" type="slidenum">
              <a:rPr lang="hu-HU" altLang="hu-HU"/>
              <a:pPr>
                <a:spcBef>
                  <a:spcPct val="0"/>
                </a:spcBef>
              </a:pPr>
              <a:t>16</a:t>
            </a:fld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A364B6A-065E-4771-9668-E00A7570D9CB}" type="datetime1">
              <a:rPr lang="hu-HU" smtClean="0"/>
              <a:t>2019. 11. 04.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4BE2FC-B729-4C6A-82C1-8864CD1C2BAC}" type="slidenum">
              <a:rPr lang="hu-HU" smtClean="0"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242B-DB2A-48A2-A4AD-3D7A73548336}" type="datetime1">
              <a:rPr lang="hu-HU" smtClean="0"/>
              <a:t>2019. 11. 04.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E2FC-B729-4C6A-82C1-8864CD1C2B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C862-2726-4160-9B63-C3E45495594A}" type="datetime1">
              <a:rPr lang="hu-HU" smtClean="0"/>
              <a:t>2019. 11. 04.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E2FC-B729-4C6A-82C1-8864CD1C2B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47A-6F9C-42C3-91A6-C9D85B49B5EB}" type="datetime1">
              <a:rPr lang="hu-HU" smtClean="0"/>
              <a:t>2019. 11. 04.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E2FC-B729-4C6A-82C1-8864CD1C2B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D1D-129F-4A74-B32A-6501C2F32399}" type="datetime1">
              <a:rPr lang="hu-HU" smtClean="0"/>
              <a:t>2019. 11. 04.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E2FC-B729-4C6A-82C1-8864CD1C2B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A4A-1EC5-47C1-876E-D15C3C779155}" type="datetime1">
              <a:rPr lang="hu-HU" smtClean="0"/>
              <a:t>2019. 11. 04.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E2FC-B729-4C6A-82C1-8864CD1C2BAC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100F-4048-41EA-9540-2C7FB8F672C5}" type="datetime1">
              <a:rPr lang="hu-HU" smtClean="0"/>
              <a:t>2019. 11. 04.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E2FC-B729-4C6A-82C1-8864CD1C2B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3550-3373-48A5-9C33-E73F58E58201}" type="datetime1">
              <a:rPr lang="hu-HU" smtClean="0"/>
              <a:t>2019. 11. 04.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E2FC-B729-4C6A-82C1-8864CD1C2B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1368-2DBB-4322-B5FA-278D1B9C7D11}" type="datetime1">
              <a:rPr lang="hu-HU" smtClean="0"/>
              <a:t>2019. 11. 04.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E2FC-B729-4C6A-82C1-8864CD1C2B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D1FA-12C2-495E-8A05-C9222BF0C274}" type="datetime1">
              <a:rPr lang="hu-HU" smtClean="0"/>
              <a:t>2019. 11. 04.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E2FC-B729-4C6A-82C1-8864CD1C2BAC}" type="slidenum">
              <a:rPr lang="hu-HU" smtClean="0"/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D30E-FAE8-4945-90EE-E798C762DEE8}" type="datetime1">
              <a:rPr lang="hu-HU" smtClean="0"/>
              <a:t>2019. 11. 04.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E2FC-B729-4C6A-82C1-8864CD1C2B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9810D35-6F8F-4FFB-B7B0-E2D9C2D3D34E}" type="datetime1">
              <a:rPr lang="hu-HU" smtClean="0"/>
              <a:t>2019. 11. 04.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14BE2FC-B729-4C6A-82C1-8864CD1C2BAC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07504" y="188640"/>
            <a:ext cx="4464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</a:rPr>
              <a:t>MTMI TEHETSÉGGONDOZÁS AZ EGRI GYAKORLÓBAN</a:t>
            </a:r>
            <a:endParaRPr lang="hu-H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1444" y="2787125"/>
            <a:ext cx="1946550" cy="172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589197" y="5191661"/>
            <a:ext cx="36724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62063" algn="l"/>
              </a:tabLst>
            </a:pPr>
            <a:r>
              <a:rPr lang="hu-HU" sz="2000" b="1" dirty="0" smtClean="0">
                <a:solidFill>
                  <a:schemeClr val="tx2">
                    <a:lumMod val="50000"/>
                  </a:schemeClr>
                </a:solidFill>
              </a:rPr>
              <a:t>Készítette:	Bátori Gabriella</a:t>
            </a:r>
          </a:p>
          <a:p>
            <a:pPr>
              <a:tabLst>
                <a:tab pos="1262063" algn="l"/>
              </a:tabLst>
            </a:pP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hu-HU" sz="1400" b="1" dirty="0">
                <a:solidFill>
                  <a:schemeClr val="tx2">
                    <a:lumMod val="50000"/>
                  </a:schemeClr>
                </a:solidFill>
              </a:rPr>
              <a:t>Debrecen, 2019.11</a:t>
            </a:r>
            <a:r>
              <a:rPr lang="hu-HU" sz="1400" b="1" dirty="0" smtClean="0">
                <a:solidFill>
                  <a:schemeClr val="tx2">
                    <a:lumMod val="50000"/>
                  </a:schemeClr>
                </a:solidFill>
              </a:rPr>
              <a:t>. 06.</a:t>
            </a:r>
            <a:endParaRPr lang="hu-H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33740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07504" y="2524644"/>
            <a:ext cx="4293058" cy="33547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„Egyszer </a:t>
            </a:r>
            <a:r>
              <a:rPr lang="hu-HU" sz="24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egy tanítvány megkérdezte a Mestert: 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hu-HU" sz="24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Sokat kell-e még várni arra, hogy a dolgok jobbra forduljanak?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hu-HU" sz="24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Hát ha várunk, akkor még sokat! – felelte a Mester</a:t>
            </a: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.”</a:t>
            </a:r>
            <a:endParaRPr lang="hu-HU" sz="24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9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210046" y="0"/>
            <a:ext cx="2082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</a:rPr>
              <a:t>LeszEK-E?</a:t>
            </a:r>
            <a:endParaRPr lang="hu-H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649386" y="764704"/>
            <a:ext cx="217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457200">
              <a:spcBef>
                <a:spcPts val="1800"/>
              </a:spcBef>
            </a:pPr>
            <a:r>
              <a:rPr lang="hu-HU" sz="2400" b="1" dirty="0" smtClean="0">
                <a:solidFill>
                  <a:srgbClr val="04617B">
                    <a:lumMod val="50000"/>
                  </a:srgbClr>
                </a:solidFill>
              </a:rPr>
              <a:t>4. </a:t>
            </a:r>
            <a:r>
              <a:rPr lang="hu-HU" sz="2400" b="1" dirty="0">
                <a:solidFill>
                  <a:srgbClr val="04617B">
                    <a:lumMod val="50000"/>
                  </a:srgbClr>
                </a:solidFill>
              </a:rPr>
              <a:t>Cégmustra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91820"/>
            <a:ext cx="3096344" cy="464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6251356" y="1268760"/>
            <a:ext cx="237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AVENTICS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BOSCH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ZF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VISONTA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KISKÖRE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PAKS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TASPUSZTA</a:t>
            </a:r>
            <a:endParaRPr lang="hu-H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704" y="1342042"/>
            <a:ext cx="2327678" cy="414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175" y="4005064"/>
            <a:ext cx="4451664" cy="245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347759"/>
            <a:ext cx="3620402" cy="211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210046" y="0"/>
            <a:ext cx="2082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</a:rPr>
              <a:t>LeszEK-E?</a:t>
            </a:r>
            <a:endParaRPr lang="hu-H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23928" y="836712"/>
            <a:ext cx="4357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457200">
              <a:spcBef>
                <a:spcPts val="1800"/>
              </a:spcBef>
            </a:pPr>
            <a:r>
              <a:rPr lang="hu-HU" sz="2400" b="1" dirty="0" smtClean="0">
                <a:solidFill>
                  <a:srgbClr val="04617B">
                    <a:lumMod val="50000"/>
                  </a:srgbClr>
                </a:solidFill>
              </a:rPr>
              <a:t>5. </a:t>
            </a:r>
            <a:r>
              <a:rPr lang="hu-HU" sz="2400" b="1" dirty="0">
                <a:solidFill>
                  <a:srgbClr val="04617B">
                    <a:lumMod val="50000"/>
                  </a:srgbClr>
                </a:solidFill>
              </a:rPr>
              <a:t>Középiskolába készülünk!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663211" cy="36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3586535" cy="326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179" y="3717032"/>
            <a:ext cx="3403848" cy="273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827584" y="508348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heti 1 óra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5.-6.-7. osztály</a:t>
            </a:r>
          </a:p>
        </p:txBody>
      </p:sp>
    </p:spTree>
    <p:extLst>
      <p:ext uri="{BB962C8B-B14F-4D97-AF65-F5344CB8AC3E}">
        <p14:creationId xmlns:p14="http://schemas.microsoft.com/office/powerpoint/2010/main" val="38719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210046" y="0"/>
            <a:ext cx="2082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</a:rPr>
              <a:t>LeszEK-E?</a:t>
            </a:r>
            <a:endParaRPr lang="hu-H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572000" y="836712"/>
            <a:ext cx="3850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457200">
              <a:spcBef>
                <a:spcPts val="1800"/>
              </a:spcBef>
            </a:pPr>
            <a:r>
              <a:rPr lang="hu-HU" sz="2400" b="1" dirty="0" smtClean="0">
                <a:solidFill>
                  <a:srgbClr val="04617B">
                    <a:lumMod val="50000"/>
                  </a:srgbClr>
                </a:solidFill>
              </a:rPr>
              <a:t>6. </a:t>
            </a:r>
            <a:r>
              <a:rPr lang="hu-HU" sz="2400" b="1" dirty="0">
                <a:solidFill>
                  <a:srgbClr val="04617B">
                    <a:lumMod val="50000"/>
                  </a:srgbClr>
                </a:solidFill>
              </a:rPr>
              <a:t>Éjjel-nappal természet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0779" y="1402700"/>
            <a:ext cx="2393175" cy="141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35"/>
          <a:stretch/>
        </p:blipFill>
        <p:spPr bwMode="auto">
          <a:xfrm>
            <a:off x="5004048" y="3165112"/>
            <a:ext cx="3551563" cy="324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38878" y="3362858"/>
            <a:ext cx="33949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5 nap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erdei iskola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u-H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cap="all" dirty="0" smtClean="0">
                <a:solidFill>
                  <a:schemeClr val="tx2">
                    <a:lumMod val="50000"/>
                  </a:schemeClr>
                </a:solidFill>
              </a:rPr>
              <a:t>fény – árnyék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cap="all" dirty="0" smtClean="0">
                <a:solidFill>
                  <a:schemeClr val="tx2">
                    <a:lumMod val="50000"/>
                  </a:schemeClr>
                </a:solidFill>
              </a:rPr>
              <a:t>tűz- víz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cap="all" dirty="0" smtClean="0">
                <a:solidFill>
                  <a:schemeClr val="tx2">
                    <a:lumMod val="50000"/>
                  </a:schemeClr>
                </a:solidFill>
              </a:rPr>
              <a:t>ég – Föld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cap="all" dirty="0" smtClean="0">
                <a:solidFill>
                  <a:schemeClr val="tx2">
                    <a:lumMod val="50000"/>
                  </a:schemeClr>
                </a:solidFill>
              </a:rPr>
              <a:t>ÖKO világ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cap="all" dirty="0" smtClean="0">
                <a:solidFill>
                  <a:schemeClr val="tx2">
                    <a:lumMod val="50000"/>
                  </a:schemeClr>
                </a:solidFill>
              </a:rPr>
              <a:t>Kicsik és nagyok</a:t>
            </a:r>
            <a:endParaRPr lang="hu-HU" sz="2400" b="1" cap="all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78" y="412599"/>
            <a:ext cx="4033122" cy="30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BFCFB"/>
              </a:clrFrom>
              <a:clrTo>
                <a:srgbClr val="FB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935" y="908720"/>
            <a:ext cx="1432746" cy="153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5210046" y="0"/>
            <a:ext cx="2082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</a:rPr>
              <a:t>LeszEK-E?</a:t>
            </a:r>
            <a:endParaRPr lang="hu-H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491880" y="764704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1800"/>
              </a:spcBef>
            </a:pPr>
            <a:r>
              <a:rPr lang="hu-HU" sz="2400" b="1" dirty="0" smtClean="0">
                <a:solidFill>
                  <a:srgbClr val="04617B">
                    <a:lumMod val="50000"/>
                  </a:srgbClr>
                </a:solidFill>
              </a:rPr>
              <a:t>7. </a:t>
            </a:r>
            <a:r>
              <a:rPr lang="hu-HU" sz="2400" b="1" dirty="0">
                <a:solidFill>
                  <a:srgbClr val="04617B">
                    <a:lumMod val="50000"/>
                  </a:srgbClr>
                </a:solidFill>
              </a:rPr>
              <a:t>Légy természetszerető, örökítsd meg, mutass példát!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651" y="3208301"/>
            <a:ext cx="3592986" cy="269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51309" y="5500682"/>
            <a:ext cx="3192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1 nap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természetfotózás</a:t>
            </a:r>
            <a:endParaRPr lang="hu-H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1422" y="2708920"/>
            <a:ext cx="3013026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78" y="442377"/>
            <a:ext cx="2664296" cy="361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210046" y="0"/>
            <a:ext cx="2082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</a:rPr>
              <a:t>LeszEK-E?</a:t>
            </a:r>
            <a:endParaRPr lang="hu-H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708997" y="799776"/>
            <a:ext cx="4291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457200">
              <a:spcBef>
                <a:spcPts val="1800"/>
              </a:spcBef>
            </a:pPr>
            <a:r>
              <a:rPr lang="hu-HU" sz="2400" b="1" dirty="0" smtClean="0">
                <a:solidFill>
                  <a:srgbClr val="04617B">
                    <a:lumMod val="50000"/>
                  </a:srgbClr>
                </a:solidFill>
              </a:rPr>
              <a:t>8. </a:t>
            </a:r>
            <a:r>
              <a:rPr lang="hu-HU" sz="2400" b="1" dirty="0" err="1" smtClean="0">
                <a:solidFill>
                  <a:srgbClr val="04617B">
                    <a:lumMod val="50000"/>
                  </a:srgbClr>
                </a:solidFill>
              </a:rPr>
              <a:t>LeszEK-E</a:t>
            </a:r>
            <a:r>
              <a:rPr lang="hu-HU" sz="2400" b="1" dirty="0" smtClean="0">
                <a:solidFill>
                  <a:srgbClr val="04617B">
                    <a:lumMod val="50000"/>
                  </a:srgbClr>
                </a:solidFill>
              </a:rPr>
              <a:t> </a:t>
            </a:r>
            <a:r>
              <a:rPr lang="hu-HU" sz="2400" b="1" dirty="0">
                <a:solidFill>
                  <a:srgbClr val="04617B">
                    <a:lumMod val="50000"/>
                  </a:srgbClr>
                </a:solidFill>
              </a:rPr>
              <a:t>természettudós?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9068" y="1281345"/>
            <a:ext cx="1087441" cy="108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04664"/>
            <a:ext cx="2880320" cy="323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723369"/>
            <a:ext cx="2677833" cy="35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732663"/>
            <a:ext cx="3880644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11560" y="4374148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1 hét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napközis tábor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labor + Érsek kert + Eger patak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cap="all" dirty="0" smtClean="0">
                <a:solidFill>
                  <a:schemeClr val="tx2">
                    <a:lumMod val="50000"/>
                  </a:schemeClr>
                </a:solidFill>
              </a:rPr>
              <a:t>Kicsik (1-4)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cap="all" dirty="0" smtClean="0">
                <a:solidFill>
                  <a:schemeClr val="tx2">
                    <a:lumMod val="50000"/>
                  </a:schemeClr>
                </a:solidFill>
              </a:rPr>
              <a:t>Nagyok (5-8)</a:t>
            </a:r>
            <a:endParaRPr lang="hu-HU" sz="2400" b="1" cap="al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210046" y="0"/>
            <a:ext cx="2082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</a:rPr>
              <a:t>LeszEK-E?</a:t>
            </a:r>
            <a:endParaRPr lang="hu-H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6232541" y="874010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457200">
              <a:spcBef>
                <a:spcPts val="1800"/>
              </a:spcBef>
            </a:pPr>
            <a:r>
              <a:rPr lang="hu-HU" sz="2400" b="1" dirty="0" smtClean="0">
                <a:solidFill>
                  <a:srgbClr val="04617B">
                    <a:lumMod val="50000"/>
                  </a:srgbClr>
                </a:solidFill>
              </a:rPr>
              <a:t>9. </a:t>
            </a:r>
            <a:r>
              <a:rPr lang="hu-HU" sz="2400" b="1" dirty="0">
                <a:solidFill>
                  <a:srgbClr val="04617B">
                    <a:lumMod val="50000"/>
                  </a:srgbClr>
                </a:solidFill>
              </a:rPr>
              <a:t>Versenyek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037099"/>
              </p:ext>
            </p:extLst>
          </p:nvPr>
        </p:nvGraphicFramePr>
        <p:xfrm>
          <a:off x="611560" y="822920"/>
          <a:ext cx="5400600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524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31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verseny neve</a:t>
                      </a:r>
                    </a:p>
                  </a:txBody>
                  <a:tcPr marL="49288" marR="49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évfolyam</a:t>
                      </a:r>
                      <a:endParaRPr lang="hu-H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288" marR="49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8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hu-H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1.</a:t>
                      </a:r>
                      <a:endParaRPr lang="hu-H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288" marR="49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Kis okos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matematika és </a:t>
                      </a:r>
                      <a:r>
                        <a:rPr lang="hu-H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természettudományi</a:t>
                      </a:r>
                      <a:endParaRPr lang="hu-H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288" marR="49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3-4</a:t>
                      </a:r>
                      <a:endParaRPr lang="hu-H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288" marR="49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8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hu-H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2.</a:t>
                      </a:r>
                      <a:endParaRPr lang="hu-H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288" marR="49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Tudóspalánták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természetismeret és </a:t>
                      </a:r>
                      <a:r>
                        <a:rPr lang="hu-H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matematika</a:t>
                      </a:r>
                      <a:endParaRPr lang="hu-H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288" marR="49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5-6</a:t>
                      </a:r>
                      <a:endParaRPr lang="hu-H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288" marR="49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8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hu-H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</a:t>
                      </a:r>
                      <a:endParaRPr lang="hu-H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288" marR="49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Kis tudósok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matematika és </a:t>
                      </a:r>
                      <a:r>
                        <a:rPr lang="hu-H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természettudományi</a:t>
                      </a:r>
                      <a:endParaRPr lang="hu-H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288" marR="49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endParaRPr lang="hu-H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288" marR="49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8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hu-H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4.</a:t>
                      </a:r>
                      <a:endParaRPr lang="hu-H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288" marR="49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Tudósjelöltek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matematika – logika - informatika</a:t>
                      </a:r>
                      <a:endParaRPr lang="hu-H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288" marR="49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9-10</a:t>
                      </a:r>
                      <a:endParaRPr lang="hu-H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288" marR="49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8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hu-H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5.</a:t>
                      </a:r>
                      <a:endParaRPr lang="hu-H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288" marR="49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Tudósjelöltek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fizika-kémia</a:t>
                      </a:r>
                      <a:endParaRPr lang="hu-H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288" marR="49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9-10</a:t>
                      </a:r>
                      <a:endParaRPr lang="hu-H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288" marR="49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712" y="2569838"/>
            <a:ext cx="2387736" cy="344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07504" y="188640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</a:rPr>
              <a:t>KÖSZÖNÖM A FIGYELMET</a:t>
            </a:r>
            <a:endParaRPr lang="hu-H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1946550" cy="172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480965"/>
            <a:ext cx="2971222" cy="40443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7504" y="165259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62063" algn="l"/>
              </a:tabLst>
            </a:pP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batori.gabriella@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</a:rPr>
              <a:t>uni-eszterhazy.hu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33740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9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789525"/>
            <a:ext cx="5490733" cy="38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283968" y="22602"/>
            <a:ext cx="411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</a:rPr>
              <a:t>ELŐZMÉNYEK</a:t>
            </a:r>
            <a:endParaRPr lang="hu-H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971600" y="836712"/>
            <a:ext cx="74318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Drasztikusan </a:t>
            </a:r>
            <a:r>
              <a:rPr lang="hu-HU" sz="24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lecsökkent a gimnáziumi MTMI területeket érintő fakultációra jelentkezők száma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Egyre </a:t>
            </a:r>
            <a:r>
              <a:rPr lang="hu-HU" sz="24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kevesebb gimnazista választotta továbbtanulási célzattal ezeket a </a:t>
            </a: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területeke, </a:t>
            </a:r>
            <a:endParaRPr lang="hu-HU" sz="24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475656" y="294015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</a:rPr>
              <a:t>2012.</a:t>
            </a:r>
            <a:endParaRPr lang="hu-H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91580" y="749895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Miért nem választják a fizikát </a:t>
            </a:r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</a:rPr>
              <a:t>vizsgatárgynak?</a:t>
            </a:r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283968" y="22602"/>
            <a:ext cx="411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</a:rPr>
              <a:t>OKOK KERESÉSE</a:t>
            </a:r>
            <a:endParaRPr lang="hu-H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320" y="1412776"/>
            <a:ext cx="8998302" cy="547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495310" y="141277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</a:rPr>
              <a:t>2012.</a:t>
            </a:r>
            <a:endParaRPr lang="hu-H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527" y="725927"/>
            <a:ext cx="3880948" cy="2910711"/>
          </a:xfrm>
          <a:prstGeom prst="rect">
            <a:avLst/>
          </a:prstGeom>
        </p:spPr>
      </p:pic>
      <p:pic>
        <p:nvPicPr>
          <p:cNvPr id="28674" name="Picture 2" descr="D:\_A portfólióm\képek\DSCN54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527" y="3636638"/>
            <a:ext cx="3862789" cy="289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283968" y="22602"/>
            <a:ext cx="411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</a:rPr>
              <a:t>ERŐSSÉGEINK</a:t>
            </a:r>
            <a:endParaRPr lang="hu-H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122796" y="986046"/>
            <a:ext cx="325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chemeClr val="tx2">
                    <a:lumMod val="50000"/>
                  </a:schemeClr>
                </a:solidFill>
              </a:rPr>
              <a:t>Barkóczy</a:t>
            </a: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 út – 2011.</a:t>
            </a:r>
            <a:endParaRPr lang="hu-H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330186" y="3919498"/>
            <a:ext cx="283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Bartók tér – 2013.</a:t>
            </a:r>
            <a:endParaRPr lang="hu-H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39552" y="609384"/>
            <a:ext cx="442199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INFRASTRUKTÚRA:</a:t>
            </a:r>
          </a:p>
          <a:p>
            <a:pPr marL="5334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Természettudományos laborok</a:t>
            </a:r>
          </a:p>
          <a:p>
            <a:pPr marL="5334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Korszerű tanulókísérleti és demonstrációs eszközös</a:t>
            </a:r>
            <a:endParaRPr lang="hu-HU" sz="24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HUMÁNERŐFORRÁS:</a:t>
            </a:r>
          </a:p>
          <a:p>
            <a:pPr marL="725488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Képzett kollégák a tehetséggondozás területén</a:t>
            </a:r>
          </a:p>
          <a:p>
            <a:pPr marL="725488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Bevált jó gyakorlatok</a:t>
            </a:r>
          </a:p>
          <a:p>
            <a:pPr marL="725488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NTP-s</a:t>
            </a: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és </a:t>
            </a:r>
            <a:r>
              <a:rPr lang="hu-H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TÁMOP-os</a:t>
            </a: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pályázatok anyagai</a:t>
            </a:r>
            <a:endParaRPr lang="hu-HU" sz="24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0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/>
          <p:cNvSpPr txBox="1"/>
          <p:nvPr/>
        </p:nvSpPr>
        <p:spPr>
          <a:xfrm>
            <a:off x="4340919" y="22602"/>
            <a:ext cx="411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</a:rPr>
              <a:t>MI A TEENDŐ?</a:t>
            </a:r>
            <a:endParaRPr lang="hu-H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629420" y="772994"/>
            <a:ext cx="3260387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u-HU" sz="24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intézményi </a:t>
            </a: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célok</a:t>
            </a:r>
          </a:p>
          <a:p>
            <a:pPr algn="ctr" eaLnBrk="1" hangingPunct="1">
              <a:defRPr/>
            </a:pPr>
            <a:endParaRPr lang="hu-HU" sz="2400" b="1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hu-HU" sz="24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hu-HU" sz="24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963109" y="1381101"/>
            <a:ext cx="259558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u-HU" sz="2400" b="1" dirty="0" smtClean="0">
                <a:latin typeface="+mj-lt"/>
                <a:cs typeface="Times New Roman" panose="02020603050405020304" pitchFamily="18" charset="0"/>
              </a:rPr>
              <a:t>Kollégák személyes </a:t>
            </a:r>
            <a:r>
              <a:rPr lang="hu-HU" sz="2400" b="1" dirty="0">
                <a:latin typeface="+mj-lt"/>
                <a:cs typeface="Times New Roman" panose="02020603050405020304" pitchFamily="18" charset="0"/>
              </a:rPr>
              <a:t>szakmai </a:t>
            </a:r>
            <a:r>
              <a:rPr lang="hu-HU" sz="2400" b="1" dirty="0" smtClean="0">
                <a:latin typeface="+mj-lt"/>
                <a:cs typeface="Times New Roman" panose="02020603050405020304" pitchFamily="18" charset="0"/>
              </a:rPr>
              <a:t>céljai</a:t>
            </a:r>
            <a:endParaRPr lang="hu-HU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4935827" y="1535782"/>
            <a:ext cx="2929695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200" b="1" dirty="0" smtClean="0">
                <a:solidFill>
                  <a:schemeClr val="tx2">
                    <a:lumMod val="95000"/>
                  </a:schemeClr>
                </a:solidFill>
              </a:rPr>
              <a:t>MOTIVÁCIÓ</a:t>
            </a:r>
            <a:endParaRPr lang="hu-HU" sz="3200" b="1" dirty="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550911" y="3789040"/>
            <a:ext cx="414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</a:rPr>
              <a:t>Élmény-központú tanítás</a:t>
            </a:r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67544" y="3717032"/>
            <a:ext cx="2125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Alsó tagozat </a:t>
            </a:r>
          </a:p>
        </p:txBody>
      </p:sp>
      <p:sp>
        <p:nvSpPr>
          <p:cNvPr id="16" name="Jobbra nyíl 15"/>
          <p:cNvSpPr/>
          <p:nvPr/>
        </p:nvSpPr>
        <p:spPr>
          <a:xfrm rot="5400000">
            <a:off x="6163011" y="920302"/>
            <a:ext cx="608106" cy="31349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3000">
                <a:schemeClr val="accent6">
                  <a:lumMod val="75000"/>
                </a:schemeClr>
              </a:gs>
            </a:gsLst>
            <a:lin ang="10800000" scaled="1"/>
            <a:tileRect/>
          </a:gra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3923928" y="4437112"/>
            <a:ext cx="477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</a:rPr>
              <a:t>Megfigyelés-központú tanítás</a:t>
            </a:r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467544" y="4365104"/>
            <a:ext cx="309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</a:rPr>
              <a:t>Felső tagozat 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4159979" y="5085184"/>
            <a:ext cx="448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</a:rPr>
              <a:t>Mérés-központú tanítás</a:t>
            </a:r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526694" y="501317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</a:rPr>
              <a:t>Középiskola</a:t>
            </a:r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Jobbra nyíl 20"/>
          <p:cNvSpPr/>
          <p:nvPr/>
        </p:nvSpPr>
        <p:spPr>
          <a:xfrm>
            <a:off x="2909925" y="3789040"/>
            <a:ext cx="1147773" cy="44608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3000">
                <a:schemeClr val="accent6">
                  <a:lumMod val="75000"/>
                </a:schemeClr>
              </a:gs>
            </a:gsLst>
            <a:lin ang="10800000" scaled="1"/>
            <a:tileRect/>
          </a:gra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24" name="Jobbra nyíl 23"/>
          <p:cNvSpPr/>
          <p:nvPr/>
        </p:nvSpPr>
        <p:spPr>
          <a:xfrm>
            <a:off x="2944827" y="4437112"/>
            <a:ext cx="1147773" cy="44608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3000">
                <a:schemeClr val="accent6">
                  <a:lumMod val="75000"/>
                </a:schemeClr>
              </a:gs>
            </a:gsLst>
            <a:lin ang="10800000" scaled="1"/>
            <a:tileRect/>
          </a:gra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27" name="Jobbra nyíl 26"/>
          <p:cNvSpPr/>
          <p:nvPr/>
        </p:nvSpPr>
        <p:spPr>
          <a:xfrm>
            <a:off x="2944828" y="5085184"/>
            <a:ext cx="1147773" cy="44608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3000">
                <a:schemeClr val="accent6">
                  <a:lumMod val="75000"/>
                </a:schemeClr>
              </a:gs>
            </a:gsLst>
            <a:lin ang="10800000" scaled="1"/>
            <a:tileRect/>
          </a:gra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29" name="Jobbra nyíl 28"/>
          <p:cNvSpPr/>
          <p:nvPr/>
        </p:nvSpPr>
        <p:spPr>
          <a:xfrm rot="3622236">
            <a:off x="7283609" y="2325893"/>
            <a:ext cx="573886" cy="22304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3000">
                <a:schemeClr val="accent6">
                  <a:lumMod val="75000"/>
                </a:schemeClr>
              </a:gs>
            </a:gsLst>
            <a:lin ang="10800000" scaled="1"/>
            <a:tileRect/>
          </a:gra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30" name="Jobbra nyíl 29"/>
          <p:cNvSpPr/>
          <p:nvPr/>
        </p:nvSpPr>
        <p:spPr>
          <a:xfrm>
            <a:off x="4067625" y="1675076"/>
            <a:ext cx="720024" cy="30618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3000">
                <a:schemeClr val="accent6">
                  <a:lumMod val="75000"/>
                </a:schemeClr>
              </a:gs>
            </a:gsLst>
            <a:lin ang="10800000" scaled="1"/>
            <a:tileRect/>
          </a:gra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31" name="Jobbra nyíl 30"/>
          <p:cNvSpPr/>
          <p:nvPr/>
        </p:nvSpPr>
        <p:spPr>
          <a:xfrm rot="17977764" flipH="1">
            <a:off x="5602156" y="2325893"/>
            <a:ext cx="573886" cy="22304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3000">
                <a:schemeClr val="accent6">
                  <a:lumMod val="75000"/>
                </a:schemeClr>
              </a:gs>
            </a:gsLst>
            <a:lin ang="10800000" scaled="1"/>
            <a:tileRect/>
          </a:gra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5152463" y="2780928"/>
            <a:ext cx="975437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diák</a:t>
            </a:r>
            <a:endParaRPr lang="hu-H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310608" y="2780928"/>
            <a:ext cx="997489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tanár</a:t>
            </a:r>
            <a:endParaRPr lang="hu-H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Balra-jobbra nyíl 3"/>
          <p:cNvSpPr/>
          <p:nvPr/>
        </p:nvSpPr>
        <p:spPr>
          <a:xfrm>
            <a:off x="6371437" y="2852936"/>
            <a:ext cx="792851" cy="276999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övegdoboz 32"/>
          <p:cNvSpPr txBox="1"/>
          <p:nvPr/>
        </p:nvSpPr>
        <p:spPr>
          <a:xfrm>
            <a:off x="593199" y="6021228"/>
            <a:ext cx="2890612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</a:rPr>
              <a:t>Jó gyakorlatok</a:t>
            </a:r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5671376" y="6021227"/>
            <a:ext cx="2905502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</a:rPr>
              <a:t>foglalkozás tervek</a:t>
            </a:r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3777766" y="6136644"/>
            <a:ext cx="1546289" cy="23083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43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2392628" cy="231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584775"/>
            <a:ext cx="2126944" cy="288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Jobbra nyíl 6"/>
          <p:cNvSpPr/>
          <p:nvPr/>
        </p:nvSpPr>
        <p:spPr>
          <a:xfrm>
            <a:off x="3491880" y="1916378"/>
            <a:ext cx="1527763" cy="44608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3000">
                <a:schemeClr val="accent6">
                  <a:lumMod val="75000"/>
                </a:schemeClr>
              </a:gs>
            </a:gsLst>
            <a:lin ang="10800000" scaled="1"/>
            <a:tileRect/>
          </a:gra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539552" y="3474422"/>
            <a:ext cx="8284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 2017. október 1. </a:t>
            </a:r>
          </a:p>
          <a:p>
            <a:pPr algn="ctr">
              <a:lnSpc>
                <a:spcPct val="150000"/>
              </a:lnSpc>
            </a:pPr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EFOP-3.2.5-17    MTMI pályaorientáció, készség- és kompetenciafejlesztés az egri „Gyakorlóban”</a:t>
            </a:r>
            <a:endParaRPr lang="hu-H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210046" y="0"/>
            <a:ext cx="2082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</a:rPr>
              <a:t>LeszEK-E?</a:t>
            </a:r>
            <a:endParaRPr lang="hu-H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210046" y="0"/>
            <a:ext cx="2082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</a:rPr>
              <a:t>LeszEK-E?</a:t>
            </a:r>
            <a:endParaRPr lang="hu-H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537" y="404664"/>
            <a:ext cx="3876439" cy="290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4572000" y="889875"/>
            <a:ext cx="4144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457200">
              <a:spcBef>
                <a:spcPts val="1800"/>
              </a:spcBef>
            </a:pPr>
            <a:r>
              <a:rPr lang="hu-HU" sz="2400" b="1" dirty="0">
                <a:solidFill>
                  <a:srgbClr val="04617B">
                    <a:lumMod val="50000"/>
                  </a:srgbClr>
                </a:solidFill>
              </a:rPr>
              <a:t>1. Én is "gyakorlós" voltam!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440175"/>
            <a:ext cx="3617735" cy="292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5656" y="4196743"/>
            <a:ext cx="2232248" cy="1938992"/>
          </a:xfrm>
          <a:prstGeom prst="rect">
            <a:avLst/>
          </a:prstGeom>
          <a:solidFill>
            <a:schemeClr val="accent2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matematika</a:t>
            </a:r>
          </a:p>
          <a:p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informatika</a:t>
            </a:r>
          </a:p>
          <a:p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fizika</a:t>
            </a:r>
          </a:p>
          <a:p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kémia</a:t>
            </a:r>
          </a:p>
          <a:p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biológia</a:t>
            </a:r>
            <a:endParaRPr lang="hu-H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2281" y="4919383"/>
            <a:ext cx="5794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5210046" y="4919383"/>
            <a:ext cx="2232248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volt diákjaink</a:t>
            </a:r>
            <a:endParaRPr lang="hu-H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2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210046" y="0"/>
            <a:ext cx="2082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</a:rPr>
              <a:t>LeszEK-E?</a:t>
            </a:r>
            <a:endParaRPr lang="hu-H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103" y="404664"/>
            <a:ext cx="3694450" cy="246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6735" y="2273420"/>
            <a:ext cx="3717265" cy="240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4413326" y="754027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Bef>
                <a:spcPts val="1800"/>
              </a:spcBef>
            </a:pPr>
            <a:r>
              <a:rPr lang="hu-HU" sz="2400" b="1" dirty="0">
                <a:solidFill>
                  <a:srgbClr val="04617B">
                    <a:lumMod val="50000"/>
                  </a:srgbClr>
                </a:solidFill>
              </a:rPr>
              <a:t>2. Kedvcsináló az egyetemi szintű műszaki és természettudományos képzésekhez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277392" y="3090733"/>
            <a:ext cx="1260140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EKE</a:t>
            </a:r>
          </a:p>
          <a:p>
            <a:pPr algn="ctr"/>
            <a:endParaRPr lang="hu-H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18139" y="4976550"/>
            <a:ext cx="2397677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HEVES MEGYEI IPARKAMARA</a:t>
            </a:r>
            <a:endParaRPr lang="hu-H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Pluszjel 6"/>
          <p:cNvSpPr/>
          <p:nvPr/>
        </p:nvSpPr>
        <p:spPr>
          <a:xfrm>
            <a:off x="1403406" y="4225338"/>
            <a:ext cx="756084" cy="634266"/>
          </a:xfrm>
          <a:prstGeom prst="mathPlus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392" y="4581128"/>
            <a:ext cx="3418608" cy="227687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36" y="2273420"/>
            <a:ext cx="3277357" cy="462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210046" y="0"/>
            <a:ext cx="2082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</a:rPr>
              <a:t>LeszEK-E?</a:t>
            </a:r>
            <a:endParaRPr lang="hu-H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104070" y="8367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457200">
              <a:spcBef>
                <a:spcPts val="1800"/>
              </a:spcBef>
            </a:pPr>
            <a:r>
              <a:rPr lang="hu-HU" sz="2400" b="1" dirty="0">
                <a:solidFill>
                  <a:srgbClr val="04617B">
                    <a:lumMod val="50000"/>
                  </a:srgbClr>
                </a:solidFill>
              </a:rPr>
              <a:t>3. Rendhagyó műhelyfoglalkozások az Eszterházy Károly Egyetemen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564518" cy="267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763" y="2121398"/>
            <a:ext cx="4087738" cy="309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827584" y="3337809"/>
            <a:ext cx="1760966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EKE </a:t>
            </a:r>
            <a:r>
              <a:rPr lang="hu-HU" sz="2400" b="1" cap="all" dirty="0" smtClean="0">
                <a:solidFill>
                  <a:schemeClr val="tx2">
                    <a:lumMod val="50000"/>
                  </a:schemeClr>
                </a:solidFill>
              </a:rPr>
              <a:t>oktatók</a:t>
            </a:r>
          </a:p>
          <a:p>
            <a:pPr algn="ctr"/>
            <a:endParaRPr lang="hu-H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75617" y="5531316"/>
            <a:ext cx="2268192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tx2">
                    <a:lumMod val="50000"/>
                  </a:schemeClr>
                </a:solidFill>
              </a:rPr>
              <a:t>GYAKORLÓS TANÁROK</a:t>
            </a:r>
            <a:endParaRPr lang="hu-H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Pluszjel 10"/>
          <p:cNvSpPr/>
          <p:nvPr/>
        </p:nvSpPr>
        <p:spPr>
          <a:xfrm>
            <a:off x="1331640" y="4626941"/>
            <a:ext cx="756084" cy="634266"/>
          </a:xfrm>
          <a:prstGeom prst="mathPlus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1501" y="2121398"/>
            <a:ext cx="2000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3764" y="4324452"/>
            <a:ext cx="2760118" cy="249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2" r="23958"/>
          <a:stretch/>
        </p:blipFill>
        <p:spPr>
          <a:xfrm>
            <a:off x="5831632" y="4149080"/>
            <a:ext cx="3312368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1850</TotalTime>
  <Words>342</Words>
  <Application>Microsoft Office PowerPoint</Application>
  <PresentationFormat>Diavetítés a képernyőre (4:3 oldalarány)</PresentationFormat>
  <Paragraphs>125</Paragraphs>
  <Slides>16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</vt:lpstr>
      <vt:lpstr>Wingdings 2</vt:lpstr>
      <vt:lpstr>Austin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Windows-felhasználó</dc:creator>
  <cp:lastModifiedBy>Szántó Judit</cp:lastModifiedBy>
  <cp:revision>57</cp:revision>
  <dcterms:created xsi:type="dcterms:W3CDTF">2019-03-27T05:40:26Z</dcterms:created>
  <dcterms:modified xsi:type="dcterms:W3CDTF">2019-11-04T11:13:31Z</dcterms:modified>
</cp:coreProperties>
</file>